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9" autoAdjust="0"/>
    <p:restoredTop sz="95332" autoAdjust="0"/>
  </p:normalViewPr>
  <p:slideViewPr>
    <p:cSldViewPr snapToGrid="0">
      <p:cViewPr varScale="1">
        <p:scale>
          <a:sx n="79" d="100"/>
          <a:sy n="79" d="100"/>
        </p:scale>
        <p:origin x="2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206E6E-E413-4408-9A7A-B436469991F0}" type="doc">
      <dgm:prSet loTypeId="urn:microsoft.com/office/officeart/2005/8/layout/cycle4" loCatId="matrix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C0F621E-C368-4C90-BC50-13C04D3DA705}">
      <dgm:prSet phldrT="[Текст]" custT="1"/>
      <dgm:spPr/>
      <dgm:t>
        <a:bodyPr/>
        <a:lstStyle/>
        <a:p>
          <a:pPr algn="just"/>
          <a:r>
            <a:rPr lang="ru-RU" sz="2400" dirty="0">
              <a:latin typeface="Gabriola" panose="04040605051002020D02" pitchFamily="82" charset="0"/>
            </a:rPr>
            <a:t>Тротуар</a:t>
          </a:r>
        </a:p>
      </dgm:t>
    </dgm:pt>
    <dgm:pt modelId="{C29CE6F7-4E6C-4B7C-8E14-18581B746E6D}" type="parTrans" cxnId="{93F37801-7A8D-440D-8D96-C0B3C8AFC76E}">
      <dgm:prSet/>
      <dgm:spPr/>
      <dgm:t>
        <a:bodyPr/>
        <a:lstStyle/>
        <a:p>
          <a:endParaRPr lang="ru-RU"/>
        </a:p>
      </dgm:t>
    </dgm:pt>
    <dgm:pt modelId="{C271652B-73A4-45FE-8618-7A7E1EDE9572}" type="sibTrans" cxnId="{93F37801-7A8D-440D-8D96-C0B3C8AFC76E}">
      <dgm:prSet/>
      <dgm:spPr/>
      <dgm:t>
        <a:bodyPr/>
        <a:lstStyle/>
        <a:p>
          <a:endParaRPr lang="ru-RU"/>
        </a:p>
      </dgm:t>
    </dgm:pt>
    <dgm:pt modelId="{61E3C170-5E65-44DD-A1A7-D5633F67772E}">
      <dgm:prSet phldrT="[Текст]" custT="1"/>
      <dgm:spPr/>
      <dgm:t>
        <a:bodyPr/>
        <a:lstStyle/>
        <a:p>
          <a:r>
            <a:rPr lang="ru-RU" sz="2000" dirty="0">
              <a:latin typeface="Gabriola" panose="04040605051002020D02" pitchFamily="82" charset="0"/>
            </a:rPr>
            <a:t>Ходить по тротуару, держась подальше от края.</a:t>
          </a:r>
        </a:p>
      </dgm:t>
    </dgm:pt>
    <dgm:pt modelId="{29480400-9E0B-49E0-A352-A543A1C4DD58}" type="parTrans" cxnId="{0C19BB88-DCA5-4BB3-A798-C30BF5936DF6}">
      <dgm:prSet/>
      <dgm:spPr/>
      <dgm:t>
        <a:bodyPr/>
        <a:lstStyle/>
        <a:p>
          <a:endParaRPr lang="ru-RU"/>
        </a:p>
      </dgm:t>
    </dgm:pt>
    <dgm:pt modelId="{8ACDFF23-7944-4479-ADA9-8BA449CC3FF3}" type="sibTrans" cxnId="{0C19BB88-DCA5-4BB3-A798-C30BF5936DF6}">
      <dgm:prSet/>
      <dgm:spPr/>
      <dgm:t>
        <a:bodyPr/>
        <a:lstStyle/>
        <a:p>
          <a:endParaRPr lang="ru-RU"/>
        </a:p>
      </dgm:t>
    </dgm:pt>
    <dgm:pt modelId="{8C6B23A9-0EE9-4108-A305-82DA0B123EE4}">
      <dgm:prSet phldrT="[Текст]" custT="1"/>
      <dgm:spPr/>
      <dgm:t>
        <a:bodyPr/>
        <a:lstStyle/>
        <a:p>
          <a:pPr algn="ctr"/>
          <a:endParaRPr lang="ru-RU" sz="1400" dirty="0">
            <a:latin typeface="+mj-lt"/>
          </a:endParaRPr>
        </a:p>
      </dgm:t>
    </dgm:pt>
    <dgm:pt modelId="{D8D5A9B6-223C-4B8B-8D1D-B747C874F749}" type="parTrans" cxnId="{DD1C240A-EB89-48DA-A248-8EC25A05ECAE}">
      <dgm:prSet/>
      <dgm:spPr/>
      <dgm:t>
        <a:bodyPr/>
        <a:lstStyle/>
        <a:p>
          <a:endParaRPr lang="ru-RU"/>
        </a:p>
      </dgm:t>
    </dgm:pt>
    <dgm:pt modelId="{4A339BC7-6586-4A60-BEB0-5C097A070931}" type="sibTrans" cxnId="{DD1C240A-EB89-48DA-A248-8EC25A05ECAE}">
      <dgm:prSet/>
      <dgm:spPr/>
      <dgm:t>
        <a:bodyPr/>
        <a:lstStyle/>
        <a:p>
          <a:endParaRPr lang="ru-RU"/>
        </a:p>
      </dgm:t>
    </dgm:pt>
    <dgm:pt modelId="{EA4850C3-142C-420E-9884-BF048D053341}">
      <dgm:prSet phldrT="[Текст]" custT="1"/>
      <dgm:spPr/>
      <dgm:t>
        <a:bodyPr/>
        <a:lstStyle/>
        <a:p>
          <a:r>
            <a:rPr lang="ru-RU" sz="2000" dirty="0">
              <a:latin typeface="Gabriola" panose="04040605051002020D02" pitchFamily="82" charset="0"/>
            </a:rPr>
            <a:t>Переходить дорогу только по пешеходному переходу.</a:t>
          </a:r>
        </a:p>
      </dgm:t>
    </dgm:pt>
    <dgm:pt modelId="{0B0F796A-BBF2-48F3-A3A5-691DD4611AA7}" type="parTrans" cxnId="{631DC5A8-A445-4C27-A3AB-180E9B088337}">
      <dgm:prSet/>
      <dgm:spPr/>
      <dgm:t>
        <a:bodyPr/>
        <a:lstStyle/>
        <a:p>
          <a:endParaRPr lang="ru-RU"/>
        </a:p>
      </dgm:t>
    </dgm:pt>
    <dgm:pt modelId="{060B5268-EEBF-489B-9B6E-F046809DCB95}" type="sibTrans" cxnId="{631DC5A8-A445-4C27-A3AB-180E9B088337}">
      <dgm:prSet/>
      <dgm:spPr/>
      <dgm:t>
        <a:bodyPr/>
        <a:lstStyle/>
        <a:p>
          <a:endParaRPr lang="ru-RU"/>
        </a:p>
      </dgm:t>
    </dgm:pt>
    <dgm:pt modelId="{9F44F9EE-5D3B-41E5-B30C-5DB3C05FB2BE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6B93080F-3C0D-4765-9A58-ED21BDD3A6CF}" type="parTrans" cxnId="{C2E80388-F03E-45A3-8C34-FAA13184FE8F}">
      <dgm:prSet/>
      <dgm:spPr/>
      <dgm:t>
        <a:bodyPr/>
        <a:lstStyle/>
        <a:p>
          <a:endParaRPr lang="ru-RU"/>
        </a:p>
      </dgm:t>
    </dgm:pt>
    <dgm:pt modelId="{B94D4E26-56B2-453E-B59C-72CC8CE63BE5}" type="sibTrans" cxnId="{C2E80388-F03E-45A3-8C34-FAA13184FE8F}">
      <dgm:prSet/>
      <dgm:spPr/>
      <dgm:t>
        <a:bodyPr/>
        <a:lstStyle/>
        <a:p>
          <a:endParaRPr lang="ru-RU"/>
        </a:p>
      </dgm:t>
    </dgm:pt>
    <dgm:pt modelId="{D9807149-0013-4E4C-B870-A77C5E062A58}">
      <dgm:prSet phldrT="[Текст]" custT="1"/>
      <dgm:spPr/>
      <dgm:t>
        <a:bodyPr/>
        <a:lstStyle/>
        <a:p>
          <a:endParaRPr lang="ru-RU" sz="1600" dirty="0">
            <a:latin typeface="+mj-lt"/>
          </a:endParaRPr>
        </a:p>
      </dgm:t>
    </dgm:pt>
    <dgm:pt modelId="{2565743E-5B23-4D5A-A3E2-38D28A8E91EE}" type="parTrans" cxnId="{F12165EF-30CD-4EE2-B79F-FCECB88ECE65}">
      <dgm:prSet/>
      <dgm:spPr/>
      <dgm:t>
        <a:bodyPr/>
        <a:lstStyle/>
        <a:p>
          <a:endParaRPr lang="ru-RU"/>
        </a:p>
      </dgm:t>
    </dgm:pt>
    <dgm:pt modelId="{725D8481-41FD-4349-8057-64F510262656}" type="sibTrans" cxnId="{F12165EF-30CD-4EE2-B79F-FCECB88ECE65}">
      <dgm:prSet/>
      <dgm:spPr/>
      <dgm:t>
        <a:bodyPr/>
        <a:lstStyle/>
        <a:p>
          <a:endParaRPr lang="ru-RU"/>
        </a:p>
      </dgm:t>
    </dgm:pt>
    <dgm:pt modelId="{87AA112D-B8E2-4C65-B30A-A054CFF2BE39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7BFF84D0-CA81-44A7-B965-81267C45FC94}" type="parTrans" cxnId="{7DD24D4B-181F-4255-9E59-DC3E38CC2FB1}">
      <dgm:prSet/>
      <dgm:spPr/>
      <dgm:t>
        <a:bodyPr/>
        <a:lstStyle/>
        <a:p>
          <a:endParaRPr lang="ru-RU"/>
        </a:p>
      </dgm:t>
    </dgm:pt>
    <dgm:pt modelId="{36AD31A3-6635-4222-9FE5-675260029314}" type="sibTrans" cxnId="{7DD24D4B-181F-4255-9E59-DC3E38CC2FB1}">
      <dgm:prSet/>
      <dgm:spPr/>
      <dgm:t>
        <a:bodyPr/>
        <a:lstStyle/>
        <a:p>
          <a:endParaRPr lang="ru-RU"/>
        </a:p>
      </dgm:t>
    </dgm:pt>
    <dgm:pt modelId="{2C5D41CB-344F-4943-B400-EC5CB18A36DD}">
      <dgm:prSet phldrT="[Текст]" custT="1"/>
      <dgm:spPr/>
      <dgm:t>
        <a:bodyPr/>
        <a:lstStyle/>
        <a:p>
          <a:r>
            <a:rPr lang="ru-RU" sz="2000" dirty="0">
              <a:latin typeface="Gabriola" panose="04040605051002020D02" pitchFamily="82" charset="0"/>
            </a:rPr>
            <a:t>Всегда смотреть по сторонам, прежде чем переходить дорогу.</a:t>
          </a:r>
        </a:p>
      </dgm:t>
    </dgm:pt>
    <dgm:pt modelId="{A04442F6-F425-4CCD-A2B3-F3E5A49DB6F3}" type="parTrans" cxnId="{ACDEE5D4-0E4B-41C4-9393-DA137983CCCA}">
      <dgm:prSet/>
      <dgm:spPr/>
      <dgm:t>
        <a:bodyPr/>
        <a:lstStyle/>
        <a:p>
          <a:endParaRPr lang="ru-RU"/>
        </a:p>
      </dgm:t>
    </dgm:pt>
    <dgm:pt modelId="{585158EB-1293-47CE-837B-6DCD35579C31}" type="sibTrans" cxnId="{ACDEE5D4-0E4B-41C4-9393-DA137983CCCA}">
      <dgm:prSet/>
      <dgm:spPr/>
      <dgm:t>
        <a:bodyPr/>
        <a:lstStyle/>
        <a:p>
          <a:endParaRPr lang="ru-RU"/>
        </a:p>
      </dgm:t>
    </dgm:pt>
    <dgm:pt modelId="{C3FAA393-5C21-4434-A565-BE4CF46B3AA4}" type="pres">
      <dgm:prSet presAssocID="{E3206E6E-E413-4408-9A7A-B436469991F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1D5135-AFC5-415B-AAFA-8D94D73EA00F}" type="pres">
      <dgm:prSet presAssocID="{E3206E6E-E413-4408-9A7A-B436469991F0}" presName="children" presStyleCnt="0"/>
      <dgm:spPr/>
    </dgm:pt>
    <dgm:pt modelId="{1E6E6772-4D91-4506-B710-CA6E77FDB494}" type="pres">
      <dgm:prSet presAssocID="{E3206E6E-E413-4408-9A7A-B436469991F0}" presName="child1group" presStyleCnt="0"/>
      <dgm:spPr/>
    </dgm:pt>
    <dgm:pt modelId="{0B613EDF-E687-4A26-9403-E403CFE042D8}" type="pres">
      <dgm:prSet presAssocID="{E3206E6E-E413-4408-9A7A-B436469991F0}" presName="child1" presStyleLbl="bgAcc1" presStyleIdx="0" presStyleCnt="4" custScaleX="154388" custScaleY="98664"/>
      <dgm:spPr/>
      <dgm:t>
        <a:bodyPr/>
        <a:lstStyle/>
        <a:p>
          <a:endParaRPr lang="ru-RU"/>
        </a:p>
      </dgm:t>
    </dgm:pt>
    <dgm:pt modelId="{7A302BB7-D965-4AD7-9F2E-858DA6C42280}" type="pres">
      <dgm:prSet presAssocID="{E3206E6E-E413-4408-9A7A-B436469991F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66620E-F774-4088-A859-A6D3B635D984}" type="pres">
      <dgm:prSet presAssocID="{E3206E6E-E413-4408-9A7A-B436469991F0}" presName="child2group" presStyleCnt="0"/>
      <dgm:spPr/>
    </dgm:pt>
    <dgm:pt modelId="{C7CB0E7E-7741-4B0D-95E3-D02452881152}" type="pres">
      <dgm:prSet presAssocID="{E3206E6E-E413-4408-9A7A-B436469991F0}" presName="child2" presStyleLbl="bgAcc1" presStyleIdx="1" presStyleCnt="4" custScaleX="152756" custLinFactNeighborX="19010" custLinFactNeighborY="-1057"/>
      <dgm:spPr/>
      <dgm:t>
        <a:bodyPr/>
        <a:lstStyle/>
        <a:p>
          <a:endParaRPr lang="ru-RU"/>
        </a:p>
      </dgm:t>
    </dgm:pt>
    <dgm:pt modelId="{2503CF07-C6C0-4380-98B1-2DDF68D077D0}" type="pres">
      <dgm:prSet presAssocID="{E3206E6E-E413-4408-9A7A-B436469991F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48606E-03FA-411E-8AE8-AF5A2E6FFB15}" type="pres">
      <dgm:prSet presAssocID="{E3206E6E-E413-4408-9A7A-B436469991F0}" presName="child3group" presStyleCnt="0"/>
      <dgm:spPr/>
    </dgm:pt>
    <dgm:pt modelId="{7AECA8A7-596B-433F-B8A8-EB6FDADDCB86}" type="pres">
      <dgm:prSet presAssocID="{E3206E6E-E413-4408-9A7A-B436469991F0}" presName="child3" presStyleLbl="bgAcc1" presStyleIdx="2" presStyleCnt="4" custScaleX="160694" custLinFactNeighborX="43962" custLinFactNeighborY="-12092"/>
      <dgm:spPr/>
      <dgm:t>
        <a:bodyPr/>
        <a:lstStyle/>
        <a:p>
          <a:endParaRPr lang="ru-RU"/>
        </a:p>
      </dgm:t>
    </dgm:pt>
    <dgm:pt modelId="{6FC6CCF0-C777-4D88-8D03-719757BBAAC7}" type="pres">
      <dgm:prSet presAssocID="{E3206E6E-E413-4408-9A7A-B436469991F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FF03E9-D8D6-498F-8C65-4B8E219EDBD1}" type="pres">
      <dgm:prSet presAssocID="{E3206E6E-E413-4408-9A7A-B436469991F0}" presName="child4group" presStyleCnt="0"/>
      <dgm:spPr/>
    </dgm:pt>
    <dgm:pt modelId="{3A895AA6-FEA5-45D6-BF88-91FBF1D86BE2}" type="pres">
      <dgm:prSet presAssocID="{E3206E6E-E413-4408-9A7A-B436469991F0}" presName="child4" presStyleLbl="bgAcc1" presStyleIdx="3" presStyleCnt="4" custScaleX="155952" custScaleY="120645" custLinFactNeighborX="-31908" custLinFactNeighborY="-21889"/>
      <dgm:spPr/>
      <dgm:t>
        <a:bodyPr/>
        <a:lstStyle/>
        <a:p>
          <a:endParaRPr lang="ru-RU"/>
        </a:p>
      </dgm:t>
    </dgm:pt>
    <dgm:pt modelId="{F183F28A-6C80-470C-9023-1C6BF466A75C}" type="pres">
      <dgm:prSet presAssocID="{E3206E6E-E413-4408-9A7A-B436469991F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B8D781-030E-4F70-8603-8269130CF4CA}" type="pres">
      <dgm:prSet presAssocID="{E3206E6E-E413-4408-9A7A-B436469991F0}" presName="childPlaceholder" presStyleCnt="0"/>
      <dgm:spPr/>
    </dgm:pt>
    <dgm:pt modelId="{3388B363-0484-4FFC-8BD6-8C3E5C16109B}" type="pres">
      <dgm:prSet presAssocID="{E3206E6E-E413-4408-9A7A-B436469991F0}" presName="circle" presStyleCnt="0"/>
      <dgm:spPr/>
    </dgm:pt>
    <dgm:pt modelId="{81B15945-5D59-4A51-B423-B2563174BF1D}" type="pres">
      <dgm:prSet presAssocID="{E3206E6E-E413-4408-9A7A-B436469991F0}" presName="quadrant1" presStyleLbl="node1" presStyleIdx="0" presStyleCnt="4" custScaleX="102308" custScaleY="10049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DCBE3F-0D47-4A84-B2AF-380CE8C26CB5}" type="pres">
      <dgm:prSet presAssocID="{E3206E6E-E413-4408-9A7A-B436469991F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C945C-2C1B-4C6F-9237-1C10DFAEB391}" type="pres">
      <dgm:prSet presAssocID="{E3206E6E-E413-4408-9A7A-B436469991F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7E4375-DB15-4734-9264-B49399A63FBC}" type="pres">
      <dgm:prSet presAssocID="{E3206E6E-E413-4408-9A7A-B436469991F0}" presName="quadrant4" presStyleLbl="node1" presStyleIdx="3" presStyleCnt="4" custScaleX="97688" custLinFactNeighborX="23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5259EB-C259-466F-8FE0-55A8CAF29307}" type="pres">
      <dgm:prSet presAssocID="{E3206E6E-E413-4408-9A7A-B436469991F0}" presName="quadrantPlaceholder" presStyleCnt="0"/>
      <dgm:spPr/>
    </dgm:pt>
    <dgm:pt modelId="{B3E594F6-C7C1-4F8B-8DEA-D77D08F29EFF}" type="pres">
      <dgm:prSet presAssocID="{E3206E6E-E413-4408-9A7A-B436469991F0}" presName="center1" presStyleLbl="fgShp" presStyleIdx="0" presStyleCnt="2"/>
      <dgm:spPr/>
    </dgm:pt>
    <dgm:pt modelId="{98BEB064-ABF2-4530-8D1E-FC60D338CA6F}" type="pres">
      <dgm:prSet presAssocID="{E3206E6E-E413-4408-9A7A-B436469991F0}" presName="center2" presStyleLbl="fgShp" presStyleIdx="1" presStyleCnt="2"/>
      <dgm:spPr/>
    </dgm:pt>
  </dgm:ptLst>
  <dgm:cxnLst>
    <dgm:cxn modelId="{631DC5A8-A445-4C27-A3AB-180E9B088337}" srcId="{8C6B23A9-0EE9-4108-A305-82DA0B123EE4}" destId="{EA4850C3-142C-420E-9884-BF048D053341}" srcOrd="0" destOrd="0" parTransId="{0B0F796A-BBF2-48F3-A3A5-691DD4611AA7}" sibTransId="{060B5268-EEBF-489B-9B6E-F046809DCB95}"/>
    <dgm:cxn modelId="{DD1C240A-EB89-48DA-A248-8EC25A05ECAE}" srcId="{E3206E6E-E413-4408-9A7A-B436469991F0}" destId="{8C6B23A9-0EE9-4108-A305-82DA0B123EE4}" srcOrd="1" destOrd="0" parTransId="{D8D5A9B6-223C-4B8B-8D1D-B747C874F749}" sibTransId="{4A339BC7-6586-4A60-BEB0-5C097A070931}"/>
    <dgm:cxn modelId="{2BCF9F09-3B6E-4F58-8467-1A2CEFD942D1}" type="presOf" srcId="{8C6B23A9-0EE9-4108-A305-82DA0B123EE4}" destId="{23DCBE3F-0D47-4A84-B2AF-380CE8C26CB5}" srcOrd="0" destOrd="0" presId="urn:microsoft.com/office/officeart/2005/8/layout/cycle4"/>
    <dgm:cxn modelId="{F12165EF-30CD-4EE2-B79F-FCECB88ECE65}" srcId="{9F44F9EE-5D3B-41E5-B30C-5DB3C05FB2BE}" destId="{D9807149-0013-4E4C-B870-A77C5E062A58}" srcOrd="0" destOrd="0" parTransId="{2565743E-5B23-4D5A-A3E2-38D28A8E91EE}" sibTransId="{725D8481-41FD-4349-8057-64F510262656}"/>
    <dgm:cxn modelId="{25D98025-0E35-4B5B-92D2-DE0A8B4B6F5D}" type="presOf" srcId="{EA4850C3-142C-420E-9884-BF048D053341}" destId="{2503CF07-C6C0-4380-98B1-2DDF68D077D0}" srcOrd="1" destOrd="0" presId="urn:microsoft.com/office/officeart/2005/8/layout/cycle4"/>
    <dgm:cxn modelId="{F6EB52AA-A4B6-4D6A-9483-E66C72713BD6}" type="presOf" srcId="{E3206E6E-E413-4408-9A7A-B436469991F0}" destId="{C3FAA393-5C21-4434-A565-BE4CF46B3AA4}" srcOrd="0" destOrd="0" presId="urn:microsoft.com/office/officeart/2005/8/layout/cycle4"/>
    <dgm:cxn modelId="{1362A6C4-B496-46FE-AEAE-7688C0F19F95}" type="presOf" srcId="{EA4850C3-142C-420E-9884-BF048D053341}" destId="{C7CB0E7E-7741-4B0D-95E3-D02452881152}" srcOrd="0" destOrd="0" presId="urn:microsoft.com/office/officeart/2005/8/layout/cycle4"/>
    <dgm:cxn modelId="{77678304-C00D-4FDD-A570-95C21623B805}" type="presOf" srcId="{D9807149-0013-4E4C-B870-A77C5E062A58}" destId="{6FC6CCF0-C777-4D88-8D03-719757BBAAC7}" srcOrd="1" destOrd="0" presId="urn:microsoft.com/office/officeart/2005/8/layout/cycle4"/>
    <dgm:cxn modelId="{7DD24D4B-181F-4255-9E59-DC3E38CC2FB1}" srcId="{E3206E6E-E413-4408-9A7A-B436469991F0}" destId="{87AA112D-B8E2-4C65-B30A-A054CFF2BE39}" srcOrd="3" destOrd="0" parTransId="{7BFF84D0-CA81-44A7-B965-81267C45FC94}" sibTransId="{36AD31A3-6635-4222-9FE5-675260029314}"/>
    <dgm:cxn modelId="{76C79CE0-92CE-4A54-AD1F-A3BAD01E44C8}" type="presOf" srcId="{D9807149-0013-4E4C-B870-A77C5E062A58}" destId="{7AECA8A7-596B-433F-B8A8-EB6FDADDCB86}" srcOrd="0" destOrd="0" presId="urn:microsoft.com/office/officeart/2005/8/layout/cycle4"/>
    <dgm:cxn modelId="{C2E80388-F03E-45A3-8C34-FAA13184FE8F}" srcId="{E3206E6E-E413-4408-9A7A-B436469991F0}" destId="{9F44F9EE-5D3B-41E5-B30C-5DB3C05FB2BE}" srcOrd="2" destOrd="0" parTransId="{6B93080F-3C0D-4765-9A58-ED21BDD3A6CF}" sibTransId="{B94D4E26-56B2-453E-B59C-72CC8CE63BE5}"/>
    <dgm:cxn modelId="{944F9C80-FD80-4721-9C22-A69DFA2DB489}" type="presOf" srcId="{CC0F621E-C368-4C90-BC50-13C04D3DA705}" destId="{81B15945-5D59-4A51-B423-B2563174BF1D}" srcOrd="0" destOrd="0" presId="urn:microsoft.com/office/officeart/2005/8/layout/cycle4"/>
    <dgm:cxn modelId="{0C19BB88-DCA5-4BB3-A798-C30BF5936DF6}" srcId="{CC0F621E-C368-4C90-BC50-13C04D3DA705}" destId="{61E3C170-5E65-44DD-A1A7-D5633F67772E}" srcOrd="0" destOrd="0" parTransId="{29480400-9E0B-49E0-A352-A543A1C4DD58}" sibTransId="{8ACDFF23-7944-4479-ADA9-8BA449CC3FF3}"/>
    <dgm:cxn modelId="{E1C76CD5-38D6-4820-8420-E573F66CC03E}" type="presOf" srcId="{2C5D41CB-344F-4943-B400-EC5CB18A36DD}" destId="{3A895AA6-FEA5-45D6-BF88-91FBF1D86BE2}" srcOrd="0" destOrd="0" presId="urn:microsoft.com/office/officeart/2005/8/layout/cycle4"/>
    <dgm:cxn modelId="{40C7B6C1-2617-4D65-9EF9-F170C00D03FE}" type="presOf" srcId="{61E3C170-5E65-44DD-A1A7-D5633F67772E}" destId="{0B613EDF-E687-4A26-9403-E403CFE042D8}" srcOrd="0" destOrd="0" presId="urn:microsoft.com/office/officeart/2005/8/layout/cycle4"/>
    <dgm:cxn modelId="{93F37801-7A8D-440D-8D96-C0B3C8AFC76E}" srcId="{E3206E6E-E413-4408-9A7A-B436469991F0}" destId="{CC0F621E-C368-4C90-BC50-13C04D3DA705}" srcOrd="0" destOrd="0" parTransId="{C29CE6F7-4E6C-4B7C-8E14-18581B746E6D}" sibTransId="{C271652B-73A4-45FE-8618-7A7E1EDE9572}"/>
    <dgm:cxn modelId="{5CA0EFB3-8948-4277-B560-B3BD2800A33E}" type="presOf" srcId="{87AA112D-B8E2-4C65-B30A-A054CFF2BE39}" destId="{0C7E4375-DB15-4734-9264-B49399A63FBC}" srcOrd="0" destOrd="0" presId="urn:microsoft.com/office/officeart/2005/8/layout/cycle4"/>
    <dgm:cxn modelId="{124F8CE5-1C5F-4E62-A95B-2723208DA87D}" type="presOf" srcId="{61E3C170-5E65-44DD-A1A7-D5633F67772E}" destId="{7A302BB7-D965-4AD7-9F2E-858DA6C42280}" srcOrd="1" destOrd="0" presId="urn:microsoft.com/office/officeart/2005/8/layout/cycle4"/>
    <dgm:cxn modelId="{D8093012-7FC1-44C0-B82A-441722519A96}" type="presOf" srcId="{2C5D41CB-344F-4943-B400-EC5CB18A36DD}" destId="{F183F28A-6C80-470C-9023-1C6BF466A75C}" srcOrd="1" destOrd="0" presId="urn:microsoft.com/office/officeart/2005/8/layout/cycle4"/>
    <dgm:cxn modelId="{CAB6C299-AFC5-490A-9745-E1496741B9E9}" type="presOf" srcId="{9F44F9EE-5D3B-41E5-B30C-5DB3C05FB2BE}" destId="{51EC945C-2C1B-4C6F-9237-1C10DFAEB391}" srcOrd="0" destOrd="0" presId="urn:microsoft.com/office/officeart/2005/8/layout/cycle4"/>
    <dgm:cxn modelId="{ACDEE5D4-0E4B-41C4-9393-DA137983CCCA}" srcId="{87AA112D-B8E2-4C65-B30A-A054CFF2BE39}" destId="{2C5D41CB-344F-4943-B400-EC5CB18A36DD}" srcOrd="0" destOrd="0" parTransId="{A04442F6-F425-4CCD-A2B3-F3E5A49DB6F3}" sibTransId="{585158EB-1293-47CE-837B-6DCD35579C31}"/>
    <dgm:cxn modelId="{BCAF3295-AE80-45CE-A56B-C674235260D4}" type="presParOf" srcId="{C3FAA393-5C21-4434-A565-BE4CF46B3AA4}" destId="{161D5135-AFC5-415B-AAFA-8D94D73EA00F}" srcOrd="0" destOrd="0" presId="urn:microsoft.com/office/officeart/2005/8/layout/cycle4"/>
    <dgm:cxn modelId="{D974487F-0084-4A07-B63B-48B52604E6E5}" type="presParOf" srcId="{161D5135-AFC5-415B-AAFA-8D94D73EA00F}" destId="{1E6E6772-4D91-4506-B710-CA6E77FDB494}" srcOrd="0" destOrd="0" presId="urn:microsoft.com/office/officeart/2005/8/layout/cycle4"/>
    <dgm:cxn modelId="{FAEA1610-020F-4113-8F09-866DB4AB8866}" type="presParOf" srcId="{1E6E6772-4D91-4506-B710-CA6E77FDB494}" destId="{0B613EDF-E687-4A26-9403-E403CFE042D8}" srcOrd="0" destOrd="0" presId="urn:microsoft.com/office/officeart/2005/8/layout/cycle4"/>
    <dgm:cxn modelId="{5535BAE6-2101-4271-A45C-EACFD8D6D0F7}" type="presParOf" srcId="{1E6E6772-4D91-4506-B710-CA6E77FDB494}" destId="{7A302BB7-D965-4AD7-9F2E-858DA6C42280}" srcOrd="1" destOrd="0" presId="urn:microsoft.com/office/officeart/2005/8/layout/cycle4"/>
    <dgm:cxn modelId="{828B03C1-79CD-45B8-9C7E-FD20721B4F5B}" type="presParOf" srcId="{161D5135-AFC5-415B-AAFA-8D94D73EA00F}" destId="{D566620E-F774-4088-A859-A6D3B635D984}" srcOrd="1" destOrd="0" presId="urn:microsoft.com/office/officeart/2005/8/layout/cycle4"/>
    <dgm:cxn modelId="{E24A485E-A723-4734-B9EF-AF72329E530E}" type="presParOf" srcId="{D566620E-F774-4088-A859-A6D3B635D984}" destId="{C7CB0E7E-7741-4B0D-95E3-D02452881152}" srcOrd="0" destOrd="0" presId="urn:microsoft.com/office/officeart/2005/8/layout/cycle4"/>
    <dgm:cxn modelId="{B2B63FD6-CB67-4C34-9D5F-3CF1A858AB89}" type="presParOf" srcId="{D566620E-F774-4088-A859-A6D3B635D984}" destId="{2503CF07-C6C0-4380-98B1-2DDF68D077D0}" srcOrd="1" destOrd="0" presId="urn:microsoft.com/office/officeart/2005/8/layout/cycle4"/>
    <dgm:cxn modelId="{DCBC6314-A643-48A1-81D4-BFB7232212F6}" type="presParOf" srcId="{161D5135-AFC5-415B-AAFA-8D94D73EA00F}" destId="{8F48606E-03FA-411E-8AE8-AF5A2E6FFB15}" srcOrd="2" destOrd="0" presId="urn:microsoft.com/office/officeart/2005/8/layout/cycle4"/>
    <dgm:cxn modelId="{9E697E67-1FC2-461B-AFE6-73B26BDBDB5E}" type="presParOf" srcId="{8F48606E-03FA-411E-8AE8-AF5A2E6FFB15}" destId="{7AECA8A7-596B-433F-B8A8-EB6FDADDCB86}" srcOrd="0" destOrd="0" presId="urn:microsoft.com/office/officeart/2005/8/layout/cycle4"/>
    <dgm:cxn modelId="{B8541B81-E86F-4E65-B3A8-15C12E511ECE}" type="presParOf" srcId="{8F48606E-03FA-411E-8AE8-AF5A2E6FFB15}" destId="{6FC6CCF0-C777-4D88-8D03-719757BBAAC7}" srcOrd="1" destOrd="0" presId="urn:microsoft.com/office/officeart/2005/8/layout/cycle4"/>
    <dgm:cxn modelId="{E13728EE-A88E-405A-930A-E608556AF3F7}" type="presParOf" srcId="{161D5135-AFC5-415B-AAFA-8D94D73EA00F}" destId="{97FF03E9-D8D6-498F-8C65-4B8E219EDBD1}" srcOrd="3" destOrd="0" presId="urn:microsoft.com/office/officeart/2005/8/layout/cycle4"/>
    <dgm:cxn modelId="{19DE698C-F260-405A-A80A-EBE489D80B63}" type="presParOf" srcId="{97FF03E9-D8D6-498F-8C65-4B8E219EDBD1}" destId="{3A895AA6-FEA5-45D6-BF88-91FBF1D86BE2}" srcOrd="0" destOrd="0" presId="urn:microsoft.com/office/officeart/2005/8/layout/cycle4"/>
    <dgm:cxn modelId="{6EF16824-36A6-42FA-B728-508DFFEF01C3}" type="presParOf" srcId="{97FF03E9-D8D6-498F-8C65-4B8E219EDBD1}" destId="{F183F28A-6C80-470C-9023-1C6BF466A75C}" srcOrd="1" destOrd="0" presId="urn:microsoft.com/office/officeart/2005/8/layout/cycle4"/>
    <dgm:cxn modelId="{EDBB9650-4483-46E7-9602-40A1F075C464}" type="presParOf" srcId="{161D5135-AFC5-415B-AAFA-8D94D73EA00F}" destId="{3DB8D781-030E-4F70-8603-8269130CF4CA}" srcOrd="4" destOrd="0" presId="urn:microsoft.com/office/officeart/2005/8/layout/cycle4"/>
    <dgm:cxn modelId="{AD07DA36-803E-4105-987F-597CB6438F01}" type="presParOf" srcId="{C3FAA393-5C21-4434-A565-BE4CF46B3AA4}" destId="{3388B363-0484-4FFC-8BD6-8C3E5C16109B}" srcOrd="1" destOrd="0" presId="urn:microsoft.com/office/officeart/2005/8/layout/cycle4"/>
    <dgm:cxn modelId="{F4B02C39-5E7A-4678-9FE7-323D7C140E97}" type="presParOf" srcId="{3388B363-0484-4FFC-8BD6-8C3E5C16109B}" destId="{81B15945-5D59-4A51-B423-B2563174BF1D}" srcOrd="0" destOrd="0" presId="urn:microsoft.com/office/officeart/2005/8/layout/cycle4"/>
    <dgm:cxn modelId="{ABB4406B-7883-47E3-8D09-3AD7B17F9796}" type="presParOf" srcId="{3388B363-0484-4FFC-8BD6-8C3E5C16109B}" destId="{23DCBE3F-0D47-4A84-B2AF-380CE8C26CB5}" srcOrd="1" destOrd="0" presId="urn:microsoft.com/office/officeart/2005/8/layout/cycle4"/>
    <dgm:cxn modelId="{59D33B4B-8477-47AE-8C31-0F3E7C123968}" type="presParOf" srcId="{3388B363-0484-4FFC-8BD6-8C3E5C16109B}" destId="{51EC945C-2C1B-4C6F-9237-1C10DFAEB391}" srcOrd="2" destOrd="0" presId="urn:microsoft.com/office/officeart/2005/8/layout/cycle4"/>
    <dgm:cxn modelId="{EFF30EA0-9680-491C-AA2B-99FCF06ED876}" type="presParOf" srcId="{3388B363-0484-4FFC-8BD6-8C3E5C16109B}" destId="{0C7E4375-DB15-4734-9264-B49399A63FBC}" srcOrd="3" destOrd="0" presId="urn:microsoft.com/office/officeart/2005/8/layout/cycle4"/>
    <dgm:cxn modelId="{D8EB09C5-DA11-4B1B-BB39-19ACE5370507}" type="presParOf" srcId="{3388B363-0484-4FFC-8BD6-8C3E5C16109B}" destId="{C55259EB-C259-466F-8FE0-55A8CAF29307}" srcOrd="4" destOrd="0" presId="urn:microsoft.com/office/officeart/2005/8/layout/cycle4"/>
    <dgm:cxn modelId="{C35CCCCC-9A50-4D8E-BC11-831B18F78677}" type="presParOf" srcId="{C3FAA393-5C21-4434-A565-BE4CF46B3AA4}" destId="{B3E594F6-C7C1-4F8B-8DEA-D77D08F29EFF}" srcOrd="2" destOrd="0" presId="urn:microsoft.com/office/officeart/2005/8/layout/cycle4"/>
    <dgm:cxn modelId="{01048123-FD32-452E-84BC-7F0811707659}" type="presParOf" srcId="{C3FAA393-5C21-4434-A565-BE4CF46B3AA4}" destId="{98BEB064-ABF2-4530-8D1E-FC60D338CA6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CA8A7-596B-433F-B8A8-EB6FDADDCB86}">
      <dsp:nvSpPr>
        <dsp:cNvPr id="0" name=""/>
        <dsp:cNvSpPr/>
      </dsp:nvSpPr>
      <dsp:spPr>
        <a:xfrm>
          <a:off x="6243129" y="2870293"/>
          <a:ext cx="3597867" cy="1450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latin typeface="+mj-lt"/>
          </a:endParaRPr>
        </a:p>
      </dsp:txBody>
      <dsp:txXfrm>
        <a:off x="7354348" y="3264736"/>
        <a:ext cx="2454788" cy="1024033"/>
      </dsp:txXfrm>
    </dsp:sp>
    <dsp:sp modelId="{3A895AA6-FEA5-45D6-BF88-91FBF1D86BE2}">
      <dsp:nvSpPr>
        <dsp:cNvPr id="0" name=""/>
        <dsp:cNvSpPr/>
      </dsp:nvSpPr>
      <dsp:spPr>
        <a:xfrm>
          <a:off x="944487" y="2578493"/>
          <a:ext cx="3491695" cy="1749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Gabriola" panose="04040605051002020D02" pitchFamily="82" charset="0"/>
            </a:rPr>
            <a:t>Всегда смотреть по сторонам, прежде чем переходить дорогу.</a:t>
          </a:r>
        </a:p>
      </dsp:txBody>
      <dsp:txXfrm>
        <a:off x="982923" y="3054368"/>
        <a:ext cx="2367315" cy="1235445"/>
      </dsp:txXfrm>
    </dsp:sp>
    <dsp:sp modelId="{C7CB0E7E-7741-4B0D-95E3-D02452881152}">
      <dsp:nvSpPr>
        <dsp:cNvPr id="0" name=""/>
        <dsp:cNvSpPr/>
      </dsp:nvSpPr>
      <dsp:spPr>
        <a:xfrm>
          <a:off x="5773329" y="-36294"/>
          <a:ext cx="3420138" cy="1450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Gabriola" panose="04040605051002020D02" pitchFamily="82" charset="0"/>
            </a:rPr>
            <a:t>Переходить дорогу только по пешеходному переходу.</a:t>
          </a:r>
        </a:p>
      </dsp:txBody>
      <dsp:txXfrm>
        <a:off x="6831230" y="-4435"/>
        <a:ext cx="2330379" cy="1024033"/>
      </dsp:txXfrm>
    </dsp:sp>
    <dsp:sp modelId="{0B613EDF-E687-4A26-9403-E403CFE042D8}">
      <dsp:nvSpPr>
        <dsp:cNvPr id="0" name=""/>
        <dsp:cNvSpPr/>
      </dsp:nvSpPr>
      <dsp:spPr>
        <a:xfrm>
          <a:off x="1676401" y="-26606"/>
          <a:ext cx="3456678" cy="1430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Gabriola" panose="04040605051002020D02" pitchFamily="82" charset="0"/>
            </a:rPr>
            <a:t>Ходить по тротуару, держась подальше от края.</a:t>
          </a:r>
        </a:p>
      </dsp:txBody>
      <dsp:txXfrm>
        <a:off x="1707835" y="4828"/>
        <a:ext cx="2356806" cy="1010351"/>
      </dsp:txXfrm>
    </dsp:sp>
    <dsp:sp modelId="{81B15945-5D59-4A51-B423-B2563174BF1D}">
      <dsp:nvSpPr>
        <dsp:cNvPr id="0" name=""/>
        <dsp:cNvSpPr/>
      </dsp:nvSpPr>
      <dsp:spPr>
        <a:xfrm>
          <a:off x="3227344" y="292093"/>
          <a:ext cx="2007779" cy="1972101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Gabriola" panose="04040605051002020D02" pitchFamily="82" charset="0"/>
            </a:rPr>
            <a:t>Тротуар</a:t>
          </a:r>
        </a:p>
      </dsp:txBody>
      <dsp:txXfrm>
        <a:off x="3815409" y="869708"/>
        <a:ext cx="1419714" cy="1394486"/>
      </dsp:txXfrm>
    </dsp:sp>
    <dsp:sp modelId="{23DCBE3F-0D47-4A84-B2AF-380CE8C26CB5}">
      <dsp:nvSpPr>
        <dsp:cNvPr id="0" name=""/>
        <dsp:cNvSpPr/>
      </dsp:nvSpPr>
      <dsp:spPr>
        <a:xfrm rot="5400000">
          <a:off x="5303122" y="296901"/>
          <a:ext cx="1962485" cy="1962485"/>
        </a:xfrm>
        <a:prstGeom prst="pieWedg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+mj-lt"/>
          </a:endParaRPr>
        </a:p>
      </dsp:txBody>
      <dsp:txXfrm rot="-5400000">
        <a:off x="5303122" y="871700"/>
        <a:ext cx="1387686" cy="1387686"/>
      </dsp:txXfrm>
    </dsp:sp>
    <dsp:sp modelId="{51EC945C-2C1B-4C6F-9237-1C10DFAEB391}">
      <dsp:nvSpPr>
        <dsp:cNvPr id="0" name=""/>
        <dsp:cNvSpPr/>
      </dsp:nvSpPr>
      <dsp:spPr>
        <a:xfrm rot="10800000">
          <a:off x="5303122" y="2350032"/>
          <a:ext cx="1962485" cy="1962485"/>
        </a:xfrm>
        <a:prstGeom prst="pieWedge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/>
            <a:t> </a:t>
          </a:r>
        </a:p>
      </dsp:txBody>
      <dsp:txXfrm rot="10800000">
        <a:off x="5303122" y="2350032"/>
        <a:ext cx="1387686" cy="1387686"/>
      </dsp:txXfrm>
    </dsp:sp>
    <dsp:sp modelId="{0C7E4375-DB15-4734-9264-B49399A63FBC}">
      <dsp:nvSpPr>
        <dsp:cNvPr id="0" name=""/>
        <dsp:cNvSpPr/>
      </dsp:nvSpPr>
      <dsp:spPr>
        <a:xfrm rot="16200000">
          <a:off x="3295325" y="2372719"/>
          <a:ext cx="1962485" cy="1917112"/>
        </a:xfrm>
        <a:prstGeom prst="pieWedg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/>
            <a:t> </a:t>
          </a:r>
        </a:p>
      </dsp:txBody>
      <dsp:txXfrm rot="5400000">
        <a:off x="3879520" y="2350033"/>
        <a:ext cx="1355603" cy="1387686"/>
      </dsp:txXfrm>
    </dsp:sp>
    <dsp:sp modelId="{B3E594F6-C7C1-4F8B-8DEA-D77D08F29EFF}">
      <dsp:nvSpPr>
        <dsp:cNvPr id="0" name=""/>
        <dsp:cNvSpPr/>
      </dsp:nvSpPr>
      <dsp:spPr>
        <a:xfrm>
          <a:off x="4919010" y="1896803"/>
          <a:ext cx="677578" cy="589198"/>
        </a:xfrm>
        <a:prstGeom prst="circular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EB064-ABF2-4530-8D1E-FC60D338CA6F}">
      <dsp:nvSpPr>
        <dsp:cNvPr id="0" name=""/>
        <dsp:cNvSpPr/>
      </dsp:nvSpPr>
      <dsp:spPr>
        <a:xfrm rot="10800000">
          <a:off x="4919010" y="2123418"/>
          <a:ext cx="677578" cy="589198"/>
        </a:xfrm>
        <a:prstGeom prst="circular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E52C41-453F-47C9-8526-302F412422FC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3D6A5-3383-4825-A317-3F9A0A1DD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284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C3D6A5-3383-4825-A317-3F9A0A1DD6D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958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554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63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53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61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914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37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43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644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81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19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111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54225-C848-4047-BE32-0F3189B89599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19B66-8F48-4D64-A4C7-4E24BFF06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86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file/d/1-GgWoP5hhigGj18YhNM2UY4B0Hl_35gW/view?usp=sharin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Gabriola" panose="04040605051002020D02" pitchFamily="82" charset="0"/>
              </a:rPr>
              <a:t>Безопасность на дороге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68095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Gabriola" panose="04040605051002020D02" pitchFamily="82" charset="0"/>
              </a:rPr>
              <a:t>Авторы: Балахнина Анастасия Андреевна, воспитатель</a:t>
            </a:r>
          </a:p>
          <a:p>
            <a:r>
              <a:rPr lang="ru-RU" dirty="0" err="1">
                <a:latin typeface="Gabriola" panose="04040605051002020D02" pitchFamily="82" charset="0"/>
              </a:rPr>
              <a:t>Кашкарова</a:t>
            </a:r>
            <a:r>
              <a:rPr lang="ru-RU" dirty="0">
                <a:latin typeface="Gabriola" panose="04040605051002020D02" pitchFamily="82" charset="0"/>
              </a:rPr>
              <a:t> Ольга Владимировна, воспитатель  </a:t>
            </a:r>
          </a:p>
          <a:p>
            <a:r>
              <a:rPr lang="ru-RU" dirty="0">
                <a:latin typeface="Gabriola" panose="04040605051002020D02" pitchFamily="82" charset="0"/>
              </a:rPr>
              <a:t>МОУ «Детский сад №178 Краснооктябрьского района Волгограда» </a:t>
            </a:r>
          </a:p>
          <a:p>
            <a:r>
              <a:rPr lang="ru-RU" dirty="0">
                <a:latin typeface="Gabriola" panose="04040605051002020D02" pitchFamily="82" charset="0"/>
              </a:rPr>
              <a:t>Возрастная адресность: дети 5-6 лет с ЗПР</a:t>
            </a:r>
          </a:p>
        </p:txBody>
      </p:sp>
    </p:spTree>
    <p:extLst>
      <p:ext uri="{BB962C8B-B14F-4D97-AF65-F5344CB8AC3E}">
        <p14:creationId xmlns:p14="http://schemas.microsoft.com/office/powerpoint/2010/main" val="351959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2309" y="457488"/>
            <a:ext cx="7419109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</a:rPr>
              <a:t>Цель и задачи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1472" y="1690688"/>
            <a:ext cx="95619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u="sng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</a:rPr>
              <a:t>Цель: </a:t>
            </a:r>
          </a:p>
          <a:p>
            <a:pPr marL="0" indent="0">
              <a:buNone/>
            </a:pPr>
            <a:r>
              <a:rPr lang="ru-RU" sz="3200" dirty="0">
                <a:latin typeface="Gabriola" panose="04040605051002020D02" pitchFamily="82" charset="0"/>
              </a:rPr>
              <a:t>Познакомить детей с основными правилами дорожного движения.</a:t>
            </a:r>
          </a:p>
          <a:p>
            <a:pPr marL="0" indent="0">
              <a:buNone/>
            </a:pPr>
            <a:r>
              <a:rPr lang="ru-RU" sz="3200" b="1" u="sng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</a:rPr>
              <a:t>Задачи: </a:t>
            </a:r>
          </a:p>
          <a:p>
            <a:pPr marL="0" indent="0">
              <a:buNone/>
            </a:pPr>
            <a:r>
              <a:rPr lang="ru-RU" sz="3200" dirty="0">
                <a:latin typeface="Gabriola" panose="04040605051002020D02" pitchFamily="82" charset="0"/>
              </a:rPr>
              <a:t>Объяснить значение светофора и дорожных знаков.</a:t>
            </a:r>
          </a:p>
          <a:p>
            <a:pPr marL="0" indent="0">
              <a:buNone/>
            </a:pPr>
            <a:r>
              <a:rPr lang="ru-RU" sz="3200" dirty="0">
                <a:latin typeface="Gabriola" panose="04040605051002020D02" pitchFamily="82" charset="0"/>
              </a:rPr>
              <a:t>Научить безопасному переходу через дорогу.</a:t>
            </a:r>
          </a:p>
          <a:p>
            <a:pPr marL="0" indent="0">
              <a:buNone/>
            </a:pPr>
            <a:r>
              <a:rPr lang="ru-RU" sz="3200" dirty="0">
                <a:latin typeface="Gabriola" panose="04040605051002020D02" pitchFamily="82" charset="0"/>
              </a:rPr>
              <a:t>Развить внимание и осторожность на дороге.</a:t>
            </a:r>
          </a:p>
        </p:txBody>
      </p:sp>
    </p:spTree>
    <p:extLst>
      <p:ext uri="{BB962C8B-B14F-4D97-AF65-F5344CB8AC3E}">
        <p14:creationId xmlns:p14="http://schemas.microsoft.com/office/powerpoint/2010/main" val="158418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218"/>
    </mc:Choice>
    <mc:Fallback xmlns="">
      <p:transition spd="slow" advClick="0" advTm="112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0534" y="390525"/>
            <a:ext cx="6663267" cy="1325563"/>
          </a:xfrm>
        </p:spPr>
        <p:txBody>
          <a:bodyPr/>
          <a:lstStyle/>
          <a:p>
            <a:pPr algn="ctr"/>
            <a:r>
              <a:rPr lang="ru-RU" dirty="0">
                <a:latin typeface="Gabriola" panose="04040605051002020D02" pitchFamily="82" charset="0"/>
              </a:rPr>
              <a:t>Что такое дорожное движение? </a:t>
            </a:r>
          </a:p>
        </p:txBody>
      </p:sp>
      <p:pic>
        <p:nvPicPr>
          <p:cNvPr id="2052" name="Picture 4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0863" y1="82428" x2="60863" y2="82428"/>
                        <a14:foregroundMark x1="63099" y1="81150" x2="63099" y2="81150"/>
                        <a14:foregroundMark x1="71565" y1="80990" x2="71565" y2="80990"/>
                        <a14:foregroundMark x1="70288" y1="77636" x2="70288" y2="77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6690" y="1716088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64288" y="1838325"/>
            <a:ext cx="56102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Gabriola" panose="04040605051002020D02" pitchFamily="82" charset="0"/>
              </a:rPr>
              <a:t>Дорога — это пространство, по которому двигаются транспортные средства и ходят пешеходы. Здесь важно соблюдать порядок и уважать других участников, чтобы все были в безопасности.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64288" y="1937539"/>
            <a:ext cx="56102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abriola" panose="04040605051002020D02" pitchFamily="82" charset="0"/>
              </a:rPr>
              <a:t>Участниками </a:t>
            </a:r>
            <a:r>
              <a:rPr lang="ru-RU" sz="2400" dirty="0">
                <a:latin typeface="Gabriola" panose="04040605051002020D02" pitchFamily="82" charset="0"/>
              </a:rPr>
              <a:t>дорожного движения являются водители, пассажиры, пешеходы и сами машины. Каждый должен выполнять правила, чтобы не создавать опасных ситуаций и не подвергать риску себя и окружающих.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0544" y="2316252"/>
            <a:ext cx="36068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8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3511"/>
    </mc:Choice>
    <mc:Fallback xmlns="">
      <p:transition spd="slow" advClick="0" advTm="23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2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250"/>
                            </p:stCondLst>
                            <p:childTnLst>
                              <p:par>
                                <p:cTn id="1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0.99726 0.02847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57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250"/>
                            </p:stCondLst>
                            <p:childTnLst>
                              <p:par>
                                <p:cTn id="24" presetID="42" presetClass="exit" presetSubtype="0" fill="hold" grpId="1" nodeType="after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5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25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-0.68398 0.68472 " pathEditMode="relative" rAng="0" ptsTypes="AA">
                                      <p:cBhvr>
                                        <p:cTn id="3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06" y="3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00" b="94400" l="9985" r="89965">
                        <a14:foregroundMark x1="37468" y1="84800" x2="37468" y2="84800"/>
                        <a14:foregroundMark x1="64044" y1="89600" x2="64044" y2="89600"/>
                        <a14:foregroundMark x1="40192" y1="12400" x2="40192" y2="12400"/>
                        <a14:foregroundMark x1="41604" y1="18133" x2="41604" y2="18133"/>
                        <a14:foregroundMark x1="56430" y1="9900" x2="56430" y2="9900"/>
                        <a14:foregroundMark x1="51589" y1="16967" x2="51589" y2="16967"/>
                        <a14:foregroundMark x1="68886" y1="13333" x2="68886" y2="13333"/>
                        <a14:foregroundMark x1="63691" y1="19267" x2="63691" y2="19267"/>
                        <a14:foregroundMark x1="65759" y1="88000" x2="65759" y2="88000"/>
                        <a14:foregroundMark x1="61624" y1="90967" x2="61624" y2="90967"/>
                        <a14:foregroundMark x1="42612" y1="84800" x2="42612" y2="84800"/>
                        <a14:foregroundMark x1="35048" y1="85733" x2="35048" y2="85733"/>
                        <a14:foregroundMark x1="31568" y1="86633" x2="31568" y2="866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1483" y="560601"/>
            <a:ext cx="1430486" cy="2164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29280" y="2519680"/>
            <a:ext cx="5567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Кто такие пешеходы?</a:t>
            </a:r>
          </a:p>
          <a:p>
            <a:pPr algn="ctr"/>
            <a:r>
              <a:rPr lang="ru-RU" sz="2400" dirty="0">
                <a:latin typeface="Gabriola" panose="04040605051002020D02" pitchFamily="82" charset="0"/>
              </a:rPr>
              <a:t>Пешеходом называют человека, который идёт пешком по улице, тротуару или дорожке. Дети, взрослые и даже пожилые люди — все могут быть пешеходами в разное время.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77710" y="2007939"/>
            <a:ext cx="62650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Gabriola" panose="04040605051002020D02" pitchFamily="82" charset="0"/>
              </a:rPr>
              <a:t>Светофор и его сигналы</a:t>
            </a:r>
          </a:p>
          <a:p>
            <a:pPr algn="ctr"/>
            <a:r>
              <a:rPr lang="ru-RU" sz="2400" dirty="0">
                <a:latin typeface="Gabriola" panose="04040605051002020D02" pitchFamily="82" charset="0"/>
              </a:rPr>
              <a:t>Светофор - это прибор, который разными сигналами разрешает и запрещает движение для пешеходов. Светофор помогает безопасно переходить дорогу. Красный сигнал — стоим, зелёный — переходим. Переходить улицу нужно только когда горит зелёный сигнал. Если загорелся красный, дожидаемся следующего разрешающего сигнала, даже если спешим.</a:t>
            </a:r>
          </a:p>
        </p:txBody>
      </p:sp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807" y="3461384"/>
            <a:ext cx="512764" cy="26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27" y="1327872"/>
            <a:ext cx="512764" cy="26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037" y="1242146"/>
            <a:ext cx="512764" cy="26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425" y="1242145"/>
            <a:ext cx="512764" cy="26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666" y="3461384"/>
            <a:ext cx="512764" cy="26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795" y="1511386"/>
            <a:ext cx="418468" cy="37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.discordapp.com/attachments/1198343820807512064/1363982334868717668/b6205a4784a36d7a3e0d59b8a97ae3c2.png?ex=6808030a&amp;is=6806b18a&amp;hm=f0a18210c81131d2b798953d8b5d03562e3770150164f5ab6bc5affae1814c7e&amp;=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809" y="1011541"/>
            <a:ext cx="845191" cy="117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037" y="1436457"/>
            <a:ext cx="418468" cy="37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086" y="1436457"/>
            <a:ext cx="418468" cy="37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814" y="3675466"/>
            <a:ext cx="418468" cy="42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799" y="3725437"/>
            <a:ext cx="418468" cy="37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44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390"/>
    </mc:Choice>
    <mc:Fallback xmlns="">
      <p:transition spd="slow" advClick="0" advTm="7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" fill="hold">
                                          <p:stCondLst>
                                            <p:cond delay="401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" fill="hold">
                                          <p:stCondLst>
                                            <p:cond delay="801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" fill="hold">
                                          <p:stCondLst>
                                            <p:cond delay="120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" fill="hold">
                                          <p:stCondLst>
                                            <p:cond delay="44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" fill="hold">
                                          <p:stCondLst>
                                            <p:cond delay="89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" fill="hold">
                                          <p:stCondLst>
                                            <p:cond delay="1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1"/>
                            </p:stCondLst>
                            <p:childTnLst>
                              <p:par>
                                <p:cTn id="23" presetID="2" presetClass="exit" presetSubtype="4" fill="hold" grpId="1" nodeType="after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751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251"/>
                            </p:stCondLst>
                            <p:childTnLst>
                              <p:par>
                                <p:cTn id="33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251"/>
                            </p:stCondLst>
                            <p:childTnLst>
                              <p:par>
                                <p:cTn id="44" presetID="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10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251"/>
                            </p:stCondLst>
                            <p:childTnLst>
                              <p:par>
                                <p:cTn id="55" presetID="2" presetClass="exit" presetSubtype="4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751"/>
                            </p:stCondLst>
                            <p:childTnLst>
                              <p:par>
                                <p:cTn id="6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6751"/>
                            </p:stCondLst>
                            <p:childTnLst>
                              <p:par>
                                <p:cTn id="9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.00162 L 0.37148 -0.0125 " pathEditMode="relative" rAng="0" ptsTypes="AA">
                                      <p:cBhvr>
                                        <p:cTn id="92" dur="2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68" y="-718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15338 0.44074 " pathEditMode="relative" rAng="0" ptsTypes="AA">
                                      <p:cBhvr>
                                        <p:cTn id="94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69" y="2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2371" y="805543"/>
            <a:ext cx="10221686" cy="89603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Gabriola" panose="04040605051002020D02" pitchFamily="82" charset="0"/>
              </a:rPr>
              <a:t>Правила дорожного движения пешеходов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943360"/>
              </p:ext>
            </p:extLst>
          </p:nvPr>
        </p:nvGraphicFramePr>
        <p:xfrm>
          <a:off x="838200" y="1567543"/>
          <a:ext cx="10515600" cy="460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123214" y="2880868"/>
            <a:ext cx="1801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abriola" panose="04040605051002020D02" pitchFamily="82" charset="0"/>
              </a:rPr>
              <a:t>Пешеходный</a:t>
            </a:r>
            <a:r>
              <a:rPr lang="ru-RU" sz="2400" dirty="0">
                <a:solidFill>
                  <a:schemeClr val="bg1"/>
                </a:solidFill>
                <a:latin typeface="Gabriola" panose="04040605051002020D02" pitchFamily="82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Gabriola" panose="04040605051002020D02" pitchFamily="82" charset="0"/>
              </a:rPr>
              <a:t>переход</a:t>
            </a:r>
            <a:endParaRPr lang="ru-RU" sz="2400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08713" y="4648199"/>
            <a:ext cx="1605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Gabriola" panose="04040605051002020D02" pitchFamily="82" charset="0"/>
              </a:rPr>
              <a:t>Внимание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91943" y="4648199"/>
            <a:ext cx="1284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Gabriola" panose="04040605051002020D02" pitchFamily="82" charset="0"/>
              </a:rPr>
              <a:t>Светофор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54044" y="4556132"/>
            <a:ext cx="2876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abriola" panose="04040605051002020D02" pitchFamily="82" charset="0"/>
              </a:rPr>
              <a:t>Если сигнал зажегся красный, Значит, двигаться опасно. Сигнал зеленый говорит: «Проходите, путь открыт!» </a:t>
            </a:r>
          </a:p>
        </p:txBody>
      </p:sp>
    </p:spTree>
    <p:extLst>
      <p:ext uri="{BB962C8B-B14F-4D97-AF65-F5344CB8AC3E}">
        <p14:creationId xmlns:p14="http://schemas.microsoft.com/office/powerpoint/2010/main" val="419217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110"/>
    </mc:Choice>
    <mc:Fallback xmlns="">
      <p:transition spd="slow" advClick="0" advTm="1411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60" y="877887"/>
            <a:ext cx="5102225" cy="51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98772" y="1818414"/>
            <a:ext cx="45175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Gabriola" panose="04040605051002020D02" pitchFamily="82" charset="0"/>
              </a:rPr>
              <a:t>Пешеходный переход: правила поведения</a:t>
            </a:r>
          </a:p>
          <a:p>
            <a:r>
              <a:rPr lang="ru-RU" sz="2400" dirty="0">
                <a:latin typeface="Gabriola" panose="04040605051002020D02" pitchFamily="82" charset="0"/>
              </a:rPr>
              <a:t>1. Переходи улицу только на зелёный сигнал светофора и когда все машины полностью остановились. </a:t>
            </a:r>
          </a:p>
          <a:p>
            <a:r>
              <a:rPr lang="ru-RU" sz="2400" dirty="0">
                <a:latin typeface="Gabriola" panose="04040605051002020D02" pitchFamily="82" charset="0"/>
              </a:rPr>
              <a:t>2. Во время перехода не беги и не отвлекайся на игрушки или телефон. </a:t>
            </a:r>
          </a:p>
          <a:p>
            <a:r>
              <a:rPr lang="ru-RU" sz="2400" dirty="0">
                <a:latin typeface="Gabriola" panose="04040605051002020D02" pitchFamily="82" charset="0"/>
              </a:rPr>
              <a:t>3. Если ты подходишь к дороге, а зелёный сигнал начал моргать, подожди, когда включится немигающий зелёный сигнал.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53481" y="3157241"/>
            <a:ext cx="4408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А что же делать, если светофора нет?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401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377"/>
    </mc:Choice>
    <mc:Fallback xmlns="">
      <p:transition spd="slow" advClick="0" advTm="15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xit" presetSubtype="4" fill="hold" grpId="1" nodeType="after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7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76604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Gabriola" panose="04040605051002020D02" pitchFamily="82" charset="0"/>
              </a:rPr>
              <a:t>Пешеходный переход без светофора: правила поведени</a:t>
            </a:r>
            <a:r>
              <a:rPr lang="ru-RU" dirty="0">
                <a:latin typeface="Gabriola" panose="04040605051002020D02" pitchFamily="82" charset="0"/>
              </a:rPr>
              <a:t>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70432" y="2878772"/>
            <a:ext cx="10034016" cy="11004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latin typeface="Gabriola" panose="04040605051002020D02" pitchFamily="82" charset="0"/>
                <a:hlinkClick r:id="rId4"/>
              </a:rPr>
              <a:t>https://</a:t>
            </a:r>
            <a:r>
              <a:rPr lang="en-US" sz="4000" dirty="0" smtClean="0">
                <a:latin typeface="Gabriola" panose="04040605051002020D02" pitchFamily="82" charset="0"/>
                <a:hlinkClick r:id="rId4"/>
              </a:rPr>
              <a:t>drive.google.com/file/d/1-GgWoP5hhigGj18YhNM2UY4B0Hl_35gW/view?usp=sharing</a:t>
            </a:r>
            <a:r>
              <a:rPr lang="ru-RU" sz="4000" dirty="0" smtClean="0"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0066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1" objId="5"/>
        <p14:stopEvt time="61353" objId="5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0525" y="3176451"/>
            <a:ext cx="9936480" cy="505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dirty="0">
                <a:solidFill>
                  <a:srgbClr val="FF0000"/>
                </a:solidFill>
                <a:latin typeface="+mj-lt"/>
              </a:rPr>
              <a:t>Викторина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89608" y="2022289"/>
            <a:ext cx="8012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Gabriola" panose="04040605051002020D02" pitchFamily="82" charset="0"/>
              </a:rPr>
              <a:t>Сигнал светофора, на который движение запрещено. </a:t>
            </a:r>
          </a:p>
          <a:p>
            <a:r>
              <a:rPr lang="ru-RU" sz="4800" b="1" dirty="0">
                <a:solidFill>
                  <a:srgbClr val="FF0000"/>
                </a:solidFill>
                <a:latin typeface="Gabriola" panose="04040605051002020D02" pitchFamily="82" charset="0"/>
              </a:rPr>
              <a:t>                        </a:t>
            </a:r>
            <a:r>
              <a:rPr lang="ru-RU" sz="4800" b="1" dirty="0">
                <a:solidFill>
                  <a:srgbClr val="00B050"/>
                </a:solidFill>
                <a:latin typeface="Gabriola" panose="04040605051002020D02" pitchFamily="82" charset="0"/>
              </a:rPr>
              <a:t>Зелёный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423" y="4096760"/>
            <a:ext cx="8031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  <a:latin typeface="+mj-lt"/>
              </a:rPr>
              <a:t>                        </a:t>
            </a:r>
            <a:r>
              <a:rPr lang="ru-RU" sz="4800" b="1" dirty="0">
                <a:solidFill>
                  <a:srgbClr val="FF0000"/>
                </a:solidFill>
                <a:latin typeface="Gabriola" panose="04040605051002020D02" pitchFamily="82" charset="0"/>
              </a:rPr>
              <a:t>Красный</a:t>
            </a:r>
          </a:p>
        </p:txBody>
      </p:sp>
    </p:spTree>
    <p:extLst>
      <p:ext uri="{BB962C8B-B14F-4D97-AF65-F5344CB8AC3E}">
        <p14:creationId xmlns:p14="http://schemas.microsoft.com/office/powerpoint/2010/main" val="35405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6"/>
    </mc:Choice>
    <mc:Fallback xmlns="">
      <p:transition spd="slow" advTm="2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6" presetClass="emph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1122" y="1700805"/>
            <a:ext cx="8569751" cy="621400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ru-RU" sz="4400" dirty="0">
                <a:solidFill>
                  <a:srgbClr val="0070C0"/>
                </a:solidFill>
                <a:latin typeface="Gabriola" panose="04040605051002020D02" pitchFamily="82" charset="0"/>
              </a:rPr>
              <a:t>Прибор, который регулирует движение?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88349" y="2903457"/>
            <a:ext cx="2215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Gabriola" panose="04040605051002020D02" pitchFamily="82" charset="0"/>
              </a:rPr>
              <a:t>Светофор</a:t>
            </a:r>
            <a:r>
              <a:rPr lang="ru-RU" sz="2400" dirty="0">
                <a:latin typeface="Gabriola" panose="04040605051002020D02" pitchFamily="8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8362" y="3429000"/>
            <a:ext cx="46552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Gabriola" panose="04040605051002020D02" pitchFamily="82" charset="0"/>
              </a:rPr>
              <a:t>Пешеходный переход </a:t>
            </a:r>
          </a:p>
          <a:p>
            <a:pPr algn="ctr"/>
            <a:r>
              <a:rPr lang="ru-RU" sz="4400" dirty="0">
                <a:latin typeface="Gabriola" panose="04040605051002020D02" pitchFamily="82" charset="0"/>
              </a:rPr>
              <a:t>Тротуар</a:t>
            </a:r>
          </a:p>
        </p:txBody>
      </p:sp>
    </p:spTree>
    <p:extLst>
      <p:ext uri="{BB962C8B-B14F-4D97-AF65-F5344CB8AC3E}">
        <p14:creationId xmlns:p14="http://schemas.microsoft.com/office/powerpoint/2010/main" val="407320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5" grpId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0270" y="1340993"/>
            <a:ext cx="6146277" cy="6414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>
                <a:latin typeface="Gabriola" panose="04040605051002020D02" pitchFamily="82" charset="0"/>
              </a:rPr>
              <a:t>Кто называется "пешеходом"?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0270" y="2274838"/>
            <a:ext cx="5948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Gabriola" panose="04040605051002020D02" pitchFamily="82" charset="0"/>
              </a:rPr>
              <a:t>Тот, кто едет на машине</a:t>
            </a:r>
          </a:p>
          <a:p>
            <a:endParaRPr lang="ru-RU" sz="2000" dirty="0">
              <a:latin typeface="Gabriola" panose="04040605051002020D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52506" y="2859613"/>
            <a:ext cx="38838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Gabriola" panose="04040605051002020D02" pitchFamily="82" charset="0"/>
              </a:rPr>
              <a:t>Тот, кто идет пешком</a:t>
            </a:r>
          </a:p>
          <a:p>
            <a:endParaRPr lang="ru-RU" sz="2000" dirty="0">
              <a:latin typeface="Gabriola" panose="04040605051002020D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5752" y="3429000"/>
            <a:ext cx="4977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3600" dirty="0">
                <a:latin typeface="Gabriola" panose="04040605051002020D02" pitchFamily="82" charset="0"/>
              </a:rPr>
              <a:t>Тот, кто сидит на остановке</a:t>
            </a:r>
          </a:p>
        </p:txBody>
      </p:sp>
    </p:spTree>
    <p:extLst>
      <p:ext uri="{BB962C8B-B14F-4D97-AF65-F5344CB8AC3E}">
        <p14:creationId xmlns:p14="http://schemas.microsoft.com/office/powerpoint/2010/main" val="35422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6" grpId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1341"/>
            <a:ext cx="10515600" cy="887414"/>
          </a:xfrm>
        </p:spPr>
        <p:txBody>
          <a:bodyPr/>
          <a:lstStyle/>
          <a:p>
            <a:pPr algn="ctr"/>
            <a:r>
              <a:rPr lang="ru-RU" dirty="0">
                <a:latin typeface="Gabriola" panose="04040605051002020D02" pitchFamily="82" charset="0"/>
              </a:rPr>
              <a:t>Источники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00667"/>
            <a:ext cx="6925733" cy="5076296"/>
          </a:xfrm>
        </p:spPr>
        <p:txBody>
          <a:bodyPr/>
          <a:lstStyle/>
          <a:p>
            <a:r>
              <a:rPr lang="ru-RU" dirty="0">
                <a:latin typeface="Gabriola" panose="04040605051002020D02" pitchFamily="82" charset="0"/>
              </a:rPr>
              <a:t>Ю. Соколова, «Берегись автомобиля! Правила безопасности на дороге и в транспорте», Буква-ленд, 2022 г. </a:t>
            </a:r>
          </a:p>
          <a:p>
            <a:endParaRPr lang="ru-RU" dirty="0">
              <a:latin typeface="Gabriola" panose="04040605051002020D02" pitchFamily="82" charset="0"/>
            </a:endParaRPr>
          </a:p>
          <a:p>
            <a:r>
              <a:rPr lang="ru-RU" dirty="0" err="1">
                <a:latin typeface="Gabriola" panose="04040605051002020D02" pitchFamily="82" charset="0"/>
              </a:rPr>
              <a:t>Саулина</a:t>
            </a:r>
            <a:r>
              <a:rPr lang="ru-RU" dirty="0">
                <a:latin typeface="Gabriola" panose="04040605051002020D02" pitchFamily="82" charset="0"/>
              </a:rPr>
              <a:t> Т. Ф. «Знакомим дошкольников с правилами дорожного движения»/  Москва,  Мозаика – Синтез 2014</a:t>
            </a:r>
          </a:p>
          <a:p>
            <a:endParaRPr lang="ru-RU" dirty="0">
              <a:latin typeface="Gabriola" panose="04040605051002020D02" pitchFamily="82" charset="0"/>
            </a:endParaRPr>
          </a:p>
          <a:p>
            <a:r>
              <a:rPr lang="ru-RU" dirty="0">
                <a:latin typeface="Gabriola" panose="04040605051002020D02" pitchFamily="82" charset="0"/>
              </a:rPr>
              <a:t>Шорыгина Т. А. «Беседы о правилах дорожного движения» / Творческий центр «Сфера», Москва, 2007.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B4AE19-5155-4266-9C1D-9CAD5EC01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9133" y="230981"/>
            <a:ext cx="3158067" cy="23598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974A71-33A1-4732-AF79-7F57F8D4F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767" y="2781301"/>
            <a:ext cx="2064619" cy="2971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F36BFD-0743-421A-8E4C-0516CEF70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8220" y="3429000"/>
            <a:ext cx="1979946" cy="316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67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466</Words>
  <Application>Microsoft Office PowerPoint</Application>
  <PresentationFormat>Широкоэкранный</PresentationFormat>
  <Paragraphs>56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Gabriola</vt:lpstr>
      <vt:lpstr>Тема Office</vt:lpstr>
      <vt:lpstr>Безопасность на дороге </vt:lpstr>
      <vt:lpstr>Цель и задачи </vt:lpstr>
      <vt:lpstr>Что такое дорожное движение? </vt:lpstr>
      <vt:lpstr>Презентация PowerPoint</vt:lpstr>
      <vt:lpstr>Правила дорожного движения пешеходов</vt:lpstr>
      <vt:lpstr>Презентация PowerPoint</vt:lpstr>
      <vt:lpstr>Пешеходный переход без светофора: правила поведения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olechka.kashkarova@gmail.com</dc:creator>
  <cp:lastModifiedBy>1</cp:lastModifiedBy>
  <cp:revision>40</cp:revision>
  <dcterms:created xsi:type="dcterms:W3CDTF">2025-04-21T19:42:26Z</dcterms:created>
  <dcterms:modified xsi:type="dcterms:W3CDTF">2025-04-23T12:36:39Z</dcterms:modified>
</cp:coreProperties>
</file>